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0E8461-C183-4B8C-B6FB-AB0A42BAC9FB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F58E2-82CB-4495-9E18-EB3E3D1FF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58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AB84168-7CA1-497D-BAA6-FAE52B987896}" type="datetime1">
              <a:rPr lang="en-US" smtClean="0"/>
              <a:t>5/19/2016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92BC04-03B8-47B7-9F5B-B2E4D43D6988}" type="datetime1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A0101D-EFEC-4877-BEB1-B313EF1DC60F}" type="datetime1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DB749-43BB-434B-9B7F-05A22069628D}" type="datetime1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136689-3087-4DF7-A2E1-003AA03D20F9}" type="datetime1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286206-E79A-4880-84CB-6C79CFFE4465}" type="datetime1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E389AF-00B7-4556-ACF8-B1FC35A41895}" type="datetime1">
              <a:rPr lang="en-US" smtClean="0"/>
              <a:t>5/19/2016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E79C60-F448-4D21-BEB1-39D47D4899D6}" type="datetime1">
              <a:rPr lang="en-US" smtClean="0"/>
              <a:t>5/19/2016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2CD612-9CA2-4858-BC33-F96C1A5D818B}" type="datetime1">
              <a:rPr lang="en-US" smtClean="0"/>
              <a:t>5/19/2016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9B36D4A-2C94-4AC8-8E47-F6F95DA6D645}" type="datetime1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8EB62EA-DA56-4006-B507-4C88897C0462}" type="datetime1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C6CB8CF-2238-41C1-AB79-D1A551FE54F3}" type="datetime1">
              <a:rPr lang="en-US" smtClean="0"/>
              <a:t>5/19/2016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List_of_newspapers_in_the_world_by_circulation" TargetMode="External"/><Relationship Id="rId3" Type="http://schemas.openxmlformats.org/officeDocument/2006/relationships/hyperlink" Target="https://en.wikipedia.org/wiki/New_York_City" TargetMode="External"/><Relationship Id="rId7" Type="http://schemas.openxmlformats.org/officeDocument/2006/relationships/hyperlink" Target="https://en.wikipedia.org/wiki/The_Wall_Street_Journal" TargetMode="External"/><Relationship Id="rId2" Type="http://schemas.openxmlformats.org/officeDocument/2006/relationships/hyperlink" Target="https://en.wikipedia.org/wiki/Newspape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List_of_newspapers_in_the_United_States_by_circulation" TargetMode="External"/><Relationship Id="rId5" Type="http://schemas.openxmlformats.org/officeDocument/2006/relationships/hyperlink" Target="https://en.wikipedia.org/wiki/List_of_Pulitzer_Prizes_awarded_to_The_New_York_Times" TargetMode="External"/><Relationship Id="rId4" Type="http://schemas.openxmlformats.org/officeDocument/2006/relationships/hyperlink" Target="https://en.wikipedia.org/wiki/The_New_York_Times_Company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Financial_District,_Manhattan" TargetMode="External"/><Relationship Id="rId3" Type="http://schemas.openxmlformats.org/officeDocument/2006/relationships/hyperlink" Target="https://en.wikipedia.org/wiki/The_Wall_Street_Journal_Asia" TargetMode="External"/><Relationship Id="rId7" Type="http://schemas.openxmlformats.org/officeDocument/2006/relationships/hyperlink" Target="https://en.wikipedia.org/wiki/Wall_Street" TargetMode="External"/><Relationship Id="rId12" Type="http://schemas.openxmlformats.org/officeDocument/2006/relationships/hyperlink" Target="https://en.wikipedia.org/wiki/Charles_Bergstresser" TargetMode="External"/><Relationship Id="rId2" Type="http://schemas.openxmlformats.org/officeDocument/2006/relationships/hyperlink" Target="https://en.wikipedia.org/wiki/New_York_Cit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Pulitzer_Prize" TargetMode="External"/><Relationship Id="rId11" Type="http://schemas.openxmlformats.org/officeDocument/2006/relationships/hyperlink" Target="https://en.wikipedia.org/wiki/Edward_Jones_(statistician)" TargetMode="External"/><Relationship Id="rId5" Type="http://schemas.openxmlformats.org/officeDocument/2006/relationships/hyperlink" Target="https://en.wikipedia.org/wiki/Broadsheet" TargetMode="External"/><Relationship Id="rId10" Type="http://schemas.openxmlformats.org/officeDocument/2006/relationships/hyperlink" Target="https://en.wikipedia.org/wiki/Charles_Dow" TargetMode="External"/><Relationship Id="rId4" Type="http://schemas.openxmlformats.org/officeDocument/2006/relationships/hyperlink" Target="https://en.wikipedia.org/wiki/The_Wall_Street_Journal_Europe" TargetMode="External"/><Relationship Id="rId9" Type="http://schemas.openxmlformats.org/officeDocument/2006/relationships/hyperlink" Target="https://en.wikipedia.org/wiki/Lower_Manhattan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Broadsheet" TargetMode="External"/><Relationship Id="rId3" Type="http://schemas.openxmlformats.org/officeDocument/2006/relationships/hyperlink" Target="https://en.wikipedia.org/wiki/Newspaper" TargetMode="External"/><Relationship Id="rId7" Type="http://schemas.openxmlformats.org/officeDocument/2006/relationships/hyperlink" Target="https://en.wikipedia.org/wiki/Virginia" TargetMode="External"/><Relationship Id="rId2" Type="http://schemas.openxmlformats.org/officeDocument/2006/relationships/hyperlink" Target="https://en.wikipedia.org/wiki/Daily_newspape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Maryland" TargetMode="External"/><Relationship Id="rId5" Type="http://schemas.openxmlformats.org/officeDocument/2006/relationships/hyperlink" Target="https://en.wikipedia.org/wiki/District_of_Columbia" TargetMode="External"/><Relationship Id="rId10" Type="http://schemas.openxmlformats.org/officeDocument/2006/relationships/hyperlink" Target="https://en.wikipedia.org/wiki/2008_Pulitzer_Prize" TargetMode="External"/><Relationship Id="rId4" Type="http://schemas.openxmlformats.org/officeDocument/2006/relationships/hyperlink" Target="https://en.wikipedia.org/wiki/Washington,_D.C." TargetMode="External"/><Relationship Id="rId9" Type="http://schemas.openxmlformats.org/officeDocument/2006/relationships/hyperlink" Target="https://en.wikipedia.org/wiki/List_of_prizes_won_by_The_Washington_Post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World Media System</a:t>
            </a:r>
            <a:br>
              <a:rPr lang="en-US" dirty="0"/>
            </a:br>
            <a:r>
              <a:rPr lang="en-US" dirty="0"/>
              <a:t>Lecture # </a:t>
            </a:r>
            <a:r>
              <a:rPr lang="en-US" dirty="0" smtClean="0"/>
              <a:t>7 </a:t>
            </a:r>
            <a:r>
              <a:rPr lang="en-US" dirty="0"/>
              <a:t>(finals)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World Elite Press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251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 With </a:t>
            </a:r>
            <a:r>
              <a:rPr lang="en-US" dirty="0"/>
              <a:t>the advent of internet and its rapidly widening use, particularly in the developed countries, the </a:t>
            </a:r>
            <a:r>
              <a:rPr lang="en-US" dirty="0" smtClean="0"/>
              <a:t>utility </a:t>
            </a:r>
            <a:r>
              <a:rPr lang="en-US" dirty="0"/>
              <a:t>of print media is being eroded.  </a:t>
            </a:r>
            <a:endParaRPr lang="en-US" dirty="0" smtClean="0"/>
          </a:p>
          <a:p>
            <a:pPr algn="just"/>
            <a:r>
              <a:rPr lang="en-US" dirty="0" smtClean="0"/>
              <a:t>Newspapers </a:t>
            </a:r>
            <a:r>
              <a:rPr lang="en-US" dirty="0"/>
              <a:t>and even magazines are facing significant decline </a:t>
            </a:r>
            <a:r>
              <a:rPr lang="en-US" dirty="0" smtClean="0"/>
              <a:t>in </a:t>
            </a:r>
            <a:r>
              <a:rPr lang="en-US" dirty="0"/>
              <a:t>circulation. Some  weak newspapers have just folded their businesses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 </a:t>
            </a:r>
            <a:r>
              <a:rPr lang="en-US" dirty="0"/>
              <a:t>Major  publishers have </a:t>
            </a:r>
            <a:r>
              <a:rPr lang="en-US" dirty="0" smtClean="0"/>
              <a:t>swiftly </a:t>
            </a:r>
            <a:r>
              <a:rPr lang="en-US" dirty="0"/>
              <a:t>established their presence on line. Most of the elite press is now accessible on internet.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Profile </a:t>
            </a:r>
            <a:r>
              <a:rPr lang="en-US" dirty="0"/>
              <a:t>of World </a:t>
            </a:r>
            <a:r>
              <a:rPr lang="en-US" dirty="0" smtClean="0"/>
              <a:t>Elite </a:t>
            </a:r>
            <a:r>
              <a:rPr lang="en-US" dirty="0"/>
              <a:t>Press   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55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/>
              <a:t>Some </a:t>
            </a:r>
            <a:r>
              <a:rPr lang="en-US" dirty="0" smtClean="0"/>
              <a:t>publishers </a:t>
            </a:r>
            <a:r>
              <a:rPr lang="en-US" dirty="0"/>
              <a:t>demand payments to provide full access to their publication and some others let readers </a:t>
            </a:r>
            <a:r>
              <a:rPr lang="en-US" dirty="0" smtClean="0"/>
              <a:t>see </a:t>
            </a:r>
            <a:r>
              <a:rPr lang="en-US" dirty="0"/>
              <a:t>the entire issue, and even previous issues.  </a:t>
            </a:r>
            <a:endParaRPr lang="en-US" dirty="0" smtClean="0"/>
          </a:p>
          <a:p>
            <a:pPr algn="just"/>
            <a:r>
              <a:rPr lang="en-US" dirty="0" smtClean="0"/>
              <a:t>It </a:t>
            </a:r>
            <a:r>
              <a:rPr lang="en-US" dirty="0"/>
              <a:t>is noteworthy that even Pakistani newspapers, </a:t>
            </a:r>
            <a:r>
              <a:rPr lang="en-US" dirty="0" smtClean="0"/>
              <a:t>including </a:t>
            </a:r>
            <a:r>
              <a:rPr lang="en-US" dirty="0"/>
              <a:t>those published in small towns and cities are now accessible via internet, and at no cost. </a:t>
            </a:r>
          </a:p>
          <a:p>
            <a:pPr algn="just"/>
            <a:r>
              <a:rPr lang="en-US" dirty="0"/>
              <a:t>This may be short lived phenomenon but once readership is established, free access may be </a:t>
            </a:r>
            <a:r>
              <a:rPr lang="en-US" dirty="0" smtClean="0"/>
              <a:t>withdrawn</a:t>
            </a:r>
            <a:r>
              <a:rPr lang="en-US" dirty="0"/>
              <a:t>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005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b="1" i="1" dirty="0"/>
              <a:t>The New York Times</a:t>
            </a:r>
            <a:r>
              <a:rPr lang="en-US" dirty="0"/>
              <a:t> </a:t>
            </a:r>
            <a:r>
              <a:rPr lang="en-US" dirty="0" smtClean="0"/>
              <a:t>is </a:t>
            </a:r>
            <a:r>
              <a:rPr lang="en-US" dirty="0"/>
              <a:t>an American daily </a:t>
            </a:r>
            <a:r>
              <a:rPr lang="en-US" dirty="0">
                <a:hlinkClick r:id="rId2" tooltip="Newspaper"/>
              </a:rPr>
              <a:t>newspaper</a:t>
            </a:r>
            <a:r>
              <a:rPr lang="en-US" dirty="0"/>
              <a:t>, founded and continuously published in </a:t>
            </a:r>
            <a:r>
              <a:rPr lang="en-US" dirty="0">
                <a:hlinkClick r:id="rId3" tooltip="New York City"/>
              </a:rPr>
              <a:t>New York City</a:t>
            </a:r>
            <a:r>
              <a:rPr lang="en-US" dirty="0"/>
              <a:t> since September 18, 1851, by </a:t>
            </a:r>
            <a:r>
              <a:rPr lang="en-US" dirty="0">
                <a:hlinkClick r:id="rId4" tooltip="The New York Times Company"/>
              </a:rPr>
              <a:t>The New York Times Company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 </a:t>
            </a:r>
            <a:r>
              <a:rPr lang="en-US" i="1" dirty="0"/>
              <a:t>The New York Times</a:t>
            </a:r>
            <a:r>
              <a:rPr lang="en-US" dirty="0"/>
              <a:t> has won </a:t>
            </a:r>
            <a:r>
              <a:rPr lang="en-US" dirty="0">
                <a:hlinkClick r:id="rId5" tooltip="List of Pulitzer Prizes awarded to The New York Times"/>
              </a:rPr>
              <a:t>117 Pulitzer Prizes</a:t>
            </a:r>
            <a:r>
              <a:rPr lang="en-US" dirty="0"/>
              <a:t>, more than any other news </a:t>
            </a:r>
            <a:r>
              <a:rPr lang="en-US" dirty="0" smtClean="0"/>
              <a:t>organization</a:t>
            </a:r>
          </a:p>
          <a:p>
            <a:pPr algn="just"/>
            <a:r>
              <a:rPr lang="en-US" dirty="0"/>
              <a:t>The paper's print version has the </a:t>
            </a:r>
            <a:r>
              <a:rPr lang="en-US" dirty="0">
                <a:hlinkClick r:id="rId6" tooltip="List of newspapers in the United States by circulation"/>
              </a:rPr>
              <a:t>second-largest circulation</a:t>
            </a:r>
            <a:r>
              <a:rPr lang="en-US" dirty="0"/>
              <a:t>, behind </a:t>
            </a:r>
            <a:r>
              <a:rPr lang="en-US" i="1" dirty="0">
                <a:hlinkClick r:id="rId7" tooltip="The Wall Street Journal"/>
              </a:rPr>
              <a:t>The Wall Street Journal</a:t>
            </a:r>
            <a:r>
              <a:rPr lang="en-US" dirty="0"/>
              <a:t>, and the largest circulation among the metropolitan newspapers in the United States. </a:t>
            </a:r>
            <a:r>
              <a:rPr lang="en-US" i="1" dirty="0"/>
              <a:t>The New York Times</a:t>
            </a:r>
            <a:r>
              <a:rPr lang="en-US" dirty="0"/>
              <a:t> is ranked </a:t>
            </a:r>
            <a:r>
              <a:rPr lang="en-US" dirty="0">
                <a:hlinkClick r:id="rId8" tooltip="List of newspapers in the world by circulation"/>
              </a:rPr>
              <a:t>39th in the world by circulation</a:t>
            </a:r>
            <a:r>
              <a:rPr lang="en-US" dirty="0"/>
              <a:t>. Following industry trends, its weekday circulation has fallen to fewer than one million daily since 1990.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/>
              <a:t>The New York Times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946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US" b="1" i="1" dirty="0"/>
              <a:t>The Wall Street Journal</a:t>
            </a:r>
            <a:r>
              <a:rPr lang="en-US" dirty="0"/>
              <a:t> is a business-focused, English-language international daily newspaper based in </a:t>
            </a:r>
            <a:r>
              <a:rPr lang="en-US" dirty="0">
                <a:hlinkClick r:id="rId2" tooltip="New York City"/>
              </a:rPr>
              <a:t>New York City</a:t>
            </a:r>
            <a:r>
              <a:rPr lang="en-US" dirty="0"/>
              <a:t>. The </a:t>
            </a:r>
            <a:r>
              <a:rPr lang="en-US" i="1" dirty="0" err="1"/>
              <a:t>Journal</a:t>
            </a:r>
            <a:r>
              <a:rPr lang="en-US" dirty="0" err="1"/>
              <a:t>is</a:t>
            </a:r>
            <a:r>
              <a:rPr lang="en-US" dirty="0"/>
              <a:t> published six days a week </a:t>
            </a:r>
            <a:r>
              <a:rPr lang="en-US" dirty="0" smtClean="0"/>
              <a:t>along </a:t>
            </a:r>
            <a:r>
              <a:rPr lang="en-US" dirty="0"/>
              <a:t>with its </a:t>
            </a:r>
            <a:r>
              <a:rPr lang="en-US" dirty="0">
                <a:hlinkClick r:id="rId3" tooltip="The Wall Street Journal Asia"/>
              </a:rPr>
              <a:t>Asian</a:t>
            </a:r>
            <a:r>
              <a:rPr lang="en-US" dirty="0"/>
              <a:t> and </a:t>
            </a:r>
            <a:r>
              <a:rPr lang="en-US" dirty="0">
                <a:hlinkClick r:id="rId4" tooltip="The Wall Street Journal Europe"/>
              </a:rPr>
              <a:t>European</a:t>
            </a:r>
            <a:r>
              <a:rPr lang="en-US" dirty="0"/>
              <a:t> editions. The newspaper is published in the </a:t>
            </a:r>
            <a:r>
              <a:rPr lang="en-US" dirty="0">
                <a:hlinkClick r:id="rId5" tooltip="Broadsheet"/>
              </a:rPr>
              <a:t>broadsheet</a:t>
            </a:r>
            <a:r>
              <a:rPr lang="en-US" dirty="0"/>
              <a:t> format.</a:t>
            </a:r>
          </a:p>
          <a:p>
            <a:pPr algn="just"/>
            <a:r>
              <a:rPr lang="en-US" dirty="0" smtClean="0"/>
              <a:t>The </a:t>
            </a:r>
            <a:r>
              <a:rPr lang="en-US" dirty="0"/>
              <a:t>newspaper has won 39 </a:t>
            </a:r>
            <a:r>
              <a:rPr lang="en-US" dirty="0">
                <a:hlinkClick r:id="rId6" tooltip="Pulitzer Prize"/>
              </a:rPr>
              <a:t>Pulitzer Prizes</a:t>
            </a:r>
            <a:r>
              <a:rPr lang="en-US" dirty="0"/>
              <a:t> through </a:t>
            </a:r>
            <a:r>
              <a:rPr lang="en-US" dirty="0" smtClean="0"/>
              <a:t>2015</a:t>
            </a:r>
            <a:r>
              <a:rPr lang="en-US" dirty="0"/>
              <a:t> and derives its name from </a:t>
            </a:r>
            <a:r>
              <a:rPr lang="en-US" dirty="0">
                <a:hlinkClick r:id="rId7" tooltip="Wall Street"/>
              </a:rPr>
              <a:t>Wall Street</a:t>
            </a:r>
            <a:r>
              <a:rPr lang="en-US" dirty="0"/>
              <a:t> in the heart of the </a:t>
            </a:r>
            <a:r>
              <a:rPr lang="en-US" dirty="0">
                <a:hlinkClick r:id="rId8" tooltip="Financial District, Manhattan"/>
              </a:rPr>
              <a:t>Financial </a:t>
            </a:r>
            <a:r>
              <a:rPr lang="en-US" dirty="0" err="1">
                <a:hlinkClick r:id="rId8" tooltip="Financial District, Manhattan"/>
              </a:rPr>
              <a:t>District</a:t>
            </a:r>
            <a:r>
              <a:rPr lang="en-US" dirty="0" err="1"/>
              <a:t>of</a:t>
            </a:r>
            <a:r>
              <a:rPr lang="en-US" dirty="0"/>
              <a:t> </a:t>
            </a:r>
            <a:r>
              <a:rPr lang="en-US" dirty="0">
                <a:hlinkClick r:id="rId9" tooltip="Lower Manhattan"/>
              </a:rPr>
              <a:t>Lower Manhattan</a:t>
            </a:r>
            <a:r>
              <a:rPr lang="en-US" dirty="0"/>
              <a:t>. </a:t>
            </a:r>
            <a:endParaRPr lang="en-US" dirty="0" smtClean="0"/>
          </a:p>
          <a:p>
            <a:pPr algn="just"/>
            <a:r>
              <a:rPr lang="en-US" dirty="0" smtClean="0"/>
              <a:t>The</a:t>
            </a:r>
            <a:r>
              <a:rPr lang="en-US" dirty="0"/>
              <a:t> </a:t>
            </a:r>
            <a:r>
              <a:rPr lang="en-US" i="1" dirty="0"/>
              <a:t>Journal</a:t>
            </a:r>
            <a:r>
              <a:rPr lang="en-US" dirty="0"/>
              <a:t> has been printed continuously since its inception on July 8, 1889, by </a:t>
            </a:r>
            <a:r>
              <a:rPr lang="en-US" dirty="0">
                <a:hlinkClick r:id="rId10" tooltip="Charles Dow"/>
              </a:rPr>
              <a:t>Charles Dow</a:t>
            </a:r>
            <a:r>
              <a:rPr lang="en-US" dirty="0"/>
              <a:t>, </a:t>
            </a:r>
            <a:r>
              <a:rPr lang="en-US" dirty="0">
                <a:hlinkClick r:id="rId11" tooltip="Edward Jones (statistician)"/>
              </a:rPr>
              <a:t>Edward Jones</a:t>
            </a:r>
            <a:r>
              <a:rPr lang="en-US" dirty="0"/>
              <a:t>, and </a:t>
            </a:r>
            <a:r>
              <a:rPr lang="en-US" dirty="0">
                <a:hlinkClick r:id="rId12" tooltip="Charles Bergstresser"/>
              </a:rPr>
              <a:t>Charles </a:t>
            </a:r>
            <a:r>
              <a:rPr lang="en-US" dirty="0" err="1">
                <a:hlinkClick r:id="rId12" tooltip="Charles Bergstresser"/>
              </a:rPr>
              <a:t>Bergstresser</a:t>
            </a:r>
            <a:r>
              <a:rPr lang="en-US" dirty="0"/>
              <a:t>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/>
              <a:t>The Wall Street Journal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941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US" b="1" i="1" dirty="0" smtClean="0"/>
              <a:t>The </a:t>
            </a:r>
            <a:r>
              <a:rPr lang="en-US" b="1" i="1" dirty="0"/>
              <a:t>Washington Post</a:t>
            </a:r>
            <a:r>
              <a:rPr lang="en-US" dirty="0"/>
              <a:t> is an American </a:t>
            </a:r>
            <a:r>
              <a:rPr lang="en-US" dirty="0">
                <a:hlinkClick r:id="rId2" tooltip="Daily newspaper"/>
              </a:rPr>
              <a:t>daily newspaper</a:t>
            </a:r>
            <a:r>
              <a:rPr lang="en-US" dirty="0"/>
              <a:t>. It is the most widely circulated </a:t>
            </a:r>
            <a:r>
              <a:rPr lang="en-US" dirty="0">
                <a:hlinkClick r:id="rId3" tooltip="Newspaper"/>
              </a:rPr>
              <a:t>newspaper</a:t>
            </a:r>
            <a:r>
              <a:rPr lang="en-US" dirty="0"/>
              <a:t> published in </a:t>
            </a:r>
            <a:r>
              <a:rPr lang="en-US" dirty="0">
                <a:hlinkClick r:id="rId4" tooltip="Washington, D.C."/>
              </a:rPr>
              <a:t>Washington, D.C.</a:t>
            </a:r>
            <a:r>
              <a:rPr lang="en-US" dirty="0"/>
              <a:t>, and was founded on December 6, 1877</a:t>
            </a:r>
            <a:r>
              <a:rPr lang="en-US" dirty="0" smtClean="0"/>
              <a:t>,</a:t>
            </a:r>
            <a:r>
              <a:rPr lang="en-US" dirty="0"/>
              <a:t> making it the area's oldest extant newspaper.</a:t>
            </a:r>
          </a:p>
          <a:p>
            <a:pPr algn="just"/>
            <a:r>
              <a:rPr lang="en-US" dirty="0"/>
              <a:t>Located in the capital city of the United States, the newspaper has a particular emphasis on national politics. Daily editions are printed for the </a:t>
            </a:r>
            <a:r>
              <a:rPr lang="en-US" dirty="0">
                <a:hlinkClick r:id="rId5" tooltip="District of Columbia"/>
              </a:rPr>
              <a:t>District of Columbia</a:t>
            </a:r>
            <a:r>
              <a:rPr lang="en-US" dirty="0"/>
              <a:t>, </a:t>
            </a:r>
            <a:r>
              <a:rPr lang="en-US" dirty="0">
                <a:hlinkClick r:id="rId6" tooltip="Maryland"/>
              </a:rPr>
              <a:t>Maryland</a:t>
            </a:r>
            <a:r>
              <a:rPr lang="en-US" dirty="0"/>
              <a:t>, and </a:t>
            </a:r>
            <a:r>
              <a:rPr lang="en-US" dirty="0">
                <a:hlinkClick r:id="rId7" tooltip="Virginia"/>
              </a:rPr>
              <a:t>Virginia</a:t>
            </a:r>
            <a:r>
              <a:rPr lang="en-US" dirty="0"/>
              <a:t>. </a:t>
            </a:r>
            <a:endParaRPr lang="en-US" dirty="0" smtClean="0"/>
          </a:p>
          <a:p>
            <a:pPr algn="just"/>
            <a:r>
              <a:rPr lang="en-US" dirty="0" smtClean="0"/>
              <a:t>The </a:t>
            </a:r>
            <a:r>
              <a:rPr lang="en-US" dirty="0"/>
              <a:t>newspaper is published as a </a:t>
            </a:r>
            <a:r>
              <a:rPr lang="en-US" dirty="0">
                <a:hlinkClick r:id="rId8" tooltip="Broadsheet"/>
              </a:rPr>
              <a:t>broadsheet</a:t>
            </a:r>
            <a:r>
              <a:rPr lang="en-US" dirty="0"/>
              <a:t>, with photographs printed both in color and in black and white.</a:t>
            </a:r>
          </a:p>
          <a:p>
            <a:pPr algn="just"/>
            <a:r>
              <a:rPr lang="en-US" dirty="0"/>
              <a:t>The newspaper has won </a:t>
            </a:r>
            <a:r>
              <a:rPr lang="en-US" dirty="0">
                <a:hlinkClick r:id="rId9" tooltip="List of prizes won by The Washington Post"/>
              </a:rPr>
              <a:t>47 Pulitzer Prizes</a:t>
            </a:r>
            <a:r>
              <a:rPr lang="en-US" dirty="0"/>
              <a:t>. This includes six separate </a:t>
            </a:r>
            <a:r>
              <a:rPr lang="en-US" dirty="0">
                <a:hlinkClick r:id="rId10" tooltip="2008 Pulitzer Prize"/>
              </a:rPr>
              <a:t>Pulitzers awarded in 2008</a:t>
            </a:r>
            <a:r>
              <a:rPr lang="en-US" dirty="0"/>
              <a:t>, the second-highest number ever given to a single newspaper in one year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/>
              <a:t>The Washington Post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974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/>
              <a:t>The Guardian</a:t>
            </a:r>
            <a:r>
              <a:rPr lang="en-US" dirty="0"/>
              <a:t> is a British national daily newspaper. It was founded by mill-owners in </a:t>
            </a:r>
            <a:r>
              <a:rPr lang="en-US" dirty="0" smtClean="0"/>
              <a:t>1821</a:t>
            </a:r>
          </a:p>
          <a:p>
            <a:r>
              <a:rPr lang="en-US" b="1" i="1" dirty="0"/>
              <a:t>The Times of India</a:t>
            </a:r>
            <a:r>
              <a:rPr lang="en-US" dirty="0"/>
              <a:t> issued its first edition 3 November 1838 as </a:t>
            </a:r>
            <a:r>
              <a:rPr lang="en-US" i="1" dirty="0"/>
              <a:t>The Bombay Times and Journal of Commerce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722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</TotalTime>
  <Words>182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World Media System Lecture # 7 (finals)</vt:lpstr>
      <vt:lpstr>Profile of World Elite Press    </vt:lpstr>
      <vt:lpstr>PowerPoint Presentation</vt:lpstr>
      <vt:lpstr>The New York Times </vt:lpstr>
      <vt:lpstr>The Wall Street Journal </vt:lpstr>
      <vt:lpstr>The Washington Post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Media System Lecture # 7 (finals)</dc:title>
  <dc:creator>Dua Computers</dc:creator>
  <cp:lastModifiedBy>Dua Computers</cp:lastModifiedBy>
  <cp:revision>6</cp:revision>
  <dcterms:created xsi:type="dcterms:W3CDTF">2006-08-16T00:00:00Z</dcterms:created>
  <dcterms:modified xsi:type="dcterms:W3CDTF">2016-05-19T18:16:04Z</dcterms:modified>
</cp:coreProperties>
</file>